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Nunito"/>
      <p:regular r:id="rId18"/>
      <p:bold r:id="rId19"/>
      <p:italic r:id="rId20"/>
      <p:boldItalic r:id="rId21"/>
    </p:embeddedFont>
    <p:embeddedFont>
      <p:font typeface="Pacifico"/>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44C2CF0-B44A-430E-984B-1ED4783E31E6}">
  <a:tblStyle styleId="{344C2CF0-B44A-430E-984B-1ED4783E31E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11" Type="http://schemas.openxmlformats.org/officeDocument/2006/relationships/slide" Target="slides/slide5.xml"/><Relationship Id="rId22" Type="http://schemas.openxmlformats.org/officeDocument/2006/relationships/font" Target="fonts/Pacifico-regular.fntdata"/><Relationship Id="rId10" Type="http://schemas.openxmlformats.org/officeDocument/2006/relationships/slide" Target="slides/slide4.xml"/><Relationship Id="rId21" Type="http://schemas.openxmlformats.org/officeDocument/2006/relationships/font" Target="fonts/Nunito-bold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Nunito-bold.fntdata"/><Relationship Id="rId6" Type="http://schemas.openxmlformats.org/officeDocument/2006/relationships/notesMaster" Target="notesMasters/notesMaster1.xml"/><Relationship Id="rId18" Type="http://schemas.openxmlformats.org/officeDocument/2006/relationships/font" Target="fonts/Nunito-regular.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ee15ff0185_1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ee15ff0185_1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ee6456b33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ee6456b33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ee6456b33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ee6456b33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ee15ff001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ee15ff001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ee15ff001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ee15ff001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ee15ff0185_1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ee15ff0185_1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ee6456b33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ee6456b33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ee6456b33c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ee6456b33c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ee15ff0185_1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ee15ff0185_1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ee15ff0011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ee15ff0011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github.com/RichardLoProjects/DF_2024_wk14_HackathonJuly24/blob/main/data/LLM%20Matrix%20MetaData.md" TargetMode="External"/><Relationship Id="rId4" Type="http://schemas.openxmlformats.org/officeDocument/2006/relationships/hyperlink" Target="https://github.com/RichardLoProjects/DF_2024_wk14_HackathonJuly24/tree/main/data/LLM%20Research" TargetMode="External"/><Relationship Id="rId5" Type="http://schemas.openxmlformats.org/officeDocument/2006/relationships/hyperlink" Target="https://github.com/RichardLoProjects/DF_2024_wk14_HackathonJuly24/blob/main/data/data_flow_diagram.p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hyperlink" Target="https://unsplash.com/@juairiaa?utm_content=creditCopyText&amp;utm_medium=referral&amp;utm_source=unsplash" TargetMode="External"/><Relationship Id="rId5" Type="http://schemas.openxmlformats.org/officeDocument/2006/relationships/hyperlink" Target="https://unsplash.com/@juairiaa?utm_content=creditCopyText&amp;utm_medium=referral&amp;utm_source=unsplash" TargetMode="External"/><Relationship Id="rId6" Type="http://schemas.openxmlformats.org/officeDocument/2006/relationships/hyperlink" Target="https://unsplash.com/photos/a-view-of-a-tree-through-a-window-2MuWHc-uUkA?utm_content=creditCopyText&amp;utm_medium=referral&amp;utm_source=unsplash" TargetMode="External"/><Relationship Id="rId7" Type="http://schemas.openxmlformats.org/officeDocument/2006/relationships/hyperlink" Target="https://unsplash.com/photos/a-view-of-a-tree-through-a-window-2MuWHc-uUkA?utm_content=creditCopyText&amp;utm_medium=referral&amp;utm_source=unsplash"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hyperlink" Target="https://unsplash.com/@patwhelen?utm_content=creditCopyText&amp;utm_medium=referral&amp;utm_source=unsplash" TargetMode="External"/><Relationship Id="rId5" Type="http://schemas.openxmlformats.org/officeDocument/2006/relationships/hyperlink" Target="https://unsplash.com/@patwhelen?utm_content=creditCopyText&amp;utm_medium=referral&amp;utm_source=unsplash" TargetMode="External"/><Relationship Id="rId6" Type="http://schemas.openxmlformats.org/officeDocument/2006/relationships/hyperlink" Target="https://unsplash.com/photos/white-and-brown-wooden-hallway-5NWLyHwXZX0?utm_content=creditCopyText&amp;utm_medium=referral&amp;utm_source=unsplash" TargetMode="External"/><Relationship Id="rId7" Type="http://schemas.openxmlformats.org/officeDocument/2006/relationships/hyperlink" Target="https://unsplash.com/photos/white-and-brown-wooden-hallway-5NWLyHwXZX0?utm_content=creditCopyText&amp;utm_medium=referral&amp;utm_source=unsplash"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GB"/>
              <a:t>Lighthouse</a:t>
            </a:r>
            <a:endParaRPr b="1"/>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GB" sz="2000"/>
              <a:t>By</a:t>
            </a:r>
            <a:r>
              <a:rPr lang="en-GB" sz="2000"/>
              <a:t> </a:t>
            </a:r>
            <a:r>
              <a:rPr lang="en-GB" sz="2000">
                <a:latin typeface="Impact"/>
                <a:ea typeface="Impact"/>
                <a:cs typeface="Impact"/>
                <a:sym typeface="Impact"/>
              </a:rPr>
              <a:t>4</a:t>
            </a:r>
            <a:r>
              <a:rPr lang="en-GB" sz="2000">
                <a:latin typeface="Pacifico"/>
                <a:ea typeface="Pacifico"/>
                <a:cs typeface="Pacifico"/>
                <a:sym typeface="Pacifico"/>
              </a:rPr>
              <a:t>lgorithm</a:t>
            </a:r>
            <a:endParaRPr sz="2000">
              <a:latin typeface="Pacifico"/>
              <a:ea typeface="Pacifico"/>
              <a:cs typeface="Pacifico"/>
              <a:sym typeface="Pacific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solidFill>
                  <a:srgbClr val="000000"/>
                </a:solidFill>
              </a:rPr>
              <a:t>Appendix: Tech Stack</a:t>
            </a:r>
            <a:endParaRPr>
              <a:solidFill>
                <a:srgbClr val="000000"/>
              </a:solidFill>
            </a:endParaRPr>
          </a:p>
        </p:txBody>
      </p:sp>
      <p:sp>
        <p:nvSpPr>
          <p:cNvPr id="212" name="Google Shape;212;p22"/>
          <p:cNvSpPr txBox="1"/>
          <p:nvPr>
            <p:ph idx="1" type="body"/>
          </p:nvPr>
        </p:nvSpPr>
        <p:spPr>
          <a:xfrm>
            <a:off x="819150" y="1990725"/>
            <a:ext cx="7505700" cy="2448000"/>
          </a:xfrm>
          <a:prstGeom prst="rect">
            <a:avLst/>
          </a:prstGeom>
        </p:spPr>
        <p:txBody>
          <a:bodyPr anchorCtr="0" anchor="t" bIns="91425" lIns="91425" spcFirstLastPara="1" rIns="91425" wrap="square" tIns="91425">
            <a:normAutofit fontScale="85000" lnSpcReduction="20000"/>
          </a:bodyPr>
          <a:lstStyle/>
          <a:p>
            <a:pPr indent="0" lvl="0" marL="0" rtl="0" algn="l">
              <a:lnSpc>
                <a:spcPct val="100000"/>
              </a:lnSpc>
              <a:spcBef>
                <a:spcPts val="0"/>
              </a:spcBef>
              <a:spcAft>
                <a:spcPts val="0"/>
              </a:spcAft>
              <a:buNone/>
            </a:pPr>
            <a:r>
              <a:rPr lang="en-GB" sz="2000">
                <a:solidFill>
                  <a:srgbClr val="000000"/>
                </a:solidFill>
                <a:latin typeface="Nunito"/>
                <a:ea typeface="Nunito"/>
                <a:cs typeface="Nunito"/>
                <a:sym typeface="Nunito"/>
              </a:rPr>
              <a:t>Plans for a MERN stack</a:t>
            </a:r>
            <a:endParaRPr sz="2000">
              <a:solidFill>
                <a:srgbClr val="000000"/>
              </a:solidFill>
              <a:latin typeface="Nunito"/>
              <a:ea typeface="Nunito"/>
              <a:cs typeface="Nunito"/>
              <a:sym typeface="Nunito"/>
            </a:endParaRPr>
          </a:p>
          <a:p>
            <a:pPr indent="0" lvl="0" marL="0" rtl="0" algn="l">
              <a:lnSpc>
                <a:spcPct val="100000"/>
              </a:lnSpc>
              <a:spcBef>
                <a:spcPts val="0"/>
              </a:spcBef>
              <a:spcAft>
                <a:spcPts val="0"/>
              </a:spcAft>
              <a:buNone/>
            </a:pPr>
            <a:r>
              <a:rPr lang="en-GB" sz="2000">
                <a:solidFill>
                  <a:srgbClr val="000000"/>
                </a:solidFill>
                <a:latin typeface="Nunito"/>
                <a:ea typeface="Nunito"/>
                <a:cs typeface="Nunito"/>
                <a:sym typeface="Nunito"/>
              </a:rPr>
              <a:t>Used Vite, React, NodeTS</a:t>
            </a:r>
            <a:endParaRPr sz="2000">
              <a:solidFill>
                <a:srgbClr val="000000"/>
              </a:solidFill>
              <a:latin typeface="Nunito"/>
              <a:ea typeface="Nunito"/>
              <a:cs typeface="Nunito"/>
              <a:sym typeface="Nunito"/>
            </a:endParaRPr>
          </a:p>
          <a:p>
            <a:pPr indent="0" lvl="0" marL="0" rtl="0" algn="l">
              <a:lnSpc>
                <a:spcPct val="100000"/>
              </a:lnSpc>
              <a:spcBef>
                <a:spcPts val="0"/>
              </a:spcBef>
              <a:spcAft>
                <a:spcPts val="0"/>
              </a:spcAft>
              <a:buNone/>
            </a:pPr>
            <a:r>
              <a:rPr lang="en-GB" sz="2000">
                <a:solidFill>
                  <a:srgbClr val="000000"/>
                </a:solidFill>
                <a:latin typeface="Nunito"/>
                <a:ea typeface="Nunito"/>
                <a:cs typeface="Nunito"/>
                <a:sym typeface="Nunito"/>
              </a:rPr>
              <a:t>Packages used: styled-components, chart.JS, chartJS-plugin-annotation.</a:t>
            </a:r>
            <a:endParaRPr sz="900">
              <a:solidFill>
                <a:srgbClr val="97E1F1"/>
              </a:solidFill>
              <a:highlight>
                <a:srgbClr val="212121"/>
              </a:highlight>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000">
              <a:solidFill>
                <a:srgbClr val="000000"/>
              </a:solidFill>
              <a:latin typeface="Nunito"/>
              <a:ea typeface="Nunito"/>
              <a:cs typeface="Nunito"/>
              <a:sym typeface="Nunito"/>
            </a:endParaRPr>
          </a:p>
          <a:p>
            <a:pPr indent="0" lvl="0" marL="0" rtl="0" algn="l">
              <a:lnSpc>
                <a:spcPct val="100000"/>
              </a:lnSpc>
              <a:spcBef>
                <a:spcPts val="0"/>
              </a:spcBef>
              <a:spcAft>
                <a:spcPts val="0"/>
              </a:spcAft>
              <a:buNone/>
            </a:pPr>
            <a:r>
              <a:rPr lang="en-GB" sz="2000">
                <a:solidFill>
                  <a:srgbClr val="000000"/>
                </a:solidFill>
                <a:latin typeface="Nunito"/>
                <a:ea typeface="Nunito"/>
                <a:cs typeface="Nunito"/>
                <a:sym typeface="Nunito"/>
              </a:rPr>
              <a:t>We used these because it’s what we were used to working in, for the most part. With all the other bumps our team ran into in this project we needed the actual development to be as smooth as possible!</a:t>
            </a:r>
            <a:endParaRPr sz="2000">
              <a:solidFill>
                <a:srgbClr val="000000"/>
              </a:solidFill>
              <a:latin typeface="Nunito"/>
              <a:ea typeface="Nunito"/>
              <a:cs typeface="Nunito"/>
              <a:sym typeface="Nunito"/>
            </a:endParaRPr>
          </a:p>
          <a:p>
            <a:pPr indent="0" lvl="0" marL="0" rtl="0" algn="l">
              <a:lnSpc>
                <a:spcPct val="100000"/>
              </a:lnSpc>
              <a:spcBef>
                <a:spcPts val="0"/>
              </a:spcBef>
              <a:spcAft>
                <a:spcPts val="0"/>
              </a:spcAft>
              <a:buNone/>
            </a:pPr>
            <a:r>
              <a:rPr lang="en-GB" sz="2000">
                <a:solidFill>
                  <a:srgbClr val="000000"/>
                </a:solidFill>
                <a:latin typeface="Nunito"/>
                <a:ea typeface="Nunito"/>
                <a:cs typeface="Nunito"/>
                <a:sym typeface="Nunito"/>
              </a:rPr>
              <a:t>Chart.JS and the annotation plugin were both new and we used those as they seemed like the quickest and easiest way to get the matrix on the page.</a:t>
            </a:r>
            <a:endParaRPr sz="2000">
              <a:solidFill>
                <a:srgbClr val="000000"/>
              </a:solidFill>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solidFill>
                  <a:srgbClr val="000000"/>
                </a:solidFill>
              </a:rPr>
              <a:t>Appendix: Links and Research</a:t>
            </a:r>
            <a:endParaRPr b="1">
              <a:solidFill>
                <a:srgbClr val="000000"/>
              </a:solidFill>
            </a:endParaRPr>
          </a:p>
        </p:txBody>
      </p:sp>
      <p:sp>
        <p:nvSpPr>
          <p:cNvPr id="218" name="Google Shape;218;p23"/>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GB" sz="1500"/>
              <a:t>A more detailed </a:t>
            </a:r>
            <a:r>
              <a:rPr lang="en-GB" sz="1500" u="sng">
                <a:solidFill>
                  <a:schemeClr val="hlink"/>
                </a:solidFill>
                <a:hlinkClick r:id="rId3"/>
              </a:rPr>
              <a:t>Methodology</a:t>
            </a:r>
            <a:endParaRPr/>
          </a:p>
          <a:p>
            <a:pPr indent="-311150" lvl="0" marL="457200" rtl="0" algn="l">
              <a:spcBef>
                <a:spcPts val="0"/>
              </a:spcBef>
              <a:spcAft>
                <a:spcPts val="0"/>
              </a:spcAft>
              <a:buSzPts val="1300"/>
              <a:buChar char="●"/>
            </a:pPr>
            <a:r>
              <a:rPr lang="en-GB" sz="1500"/>
              <a:t>Rough research notes and links to references for individual models can be found </a:t>
            </a:r>
            <a:r>
              <a:rPr lang="en-GB" sz="1500" u="sng">
                <a:solidFill>
                  <a:schemeClr val="hlink"/>
                </a:solidFill>
                <a:hlinkClick r:id="rId4"/>
              </a:rPr>
              <a:t>here</a:t>
            </a:r>
            <a:endParaRPr/>
          </a:p>
          <a:p>
            <a:pPr indent="-323850" lvl="0" marL="457200" rtl="0" algn="l">
              <a:spcBef>
                <a:spcPts val="0"/>
              </a:spcBef>
              <a:spcAft>
                <a:spcPts val="0"/>
              </a:spcAft>
              <a:buSzPts val="1500"/>
              <a:buChar char="●"/>
            </a:pPr>
            <a:r>
              <a:rPr lang="en-GB" sz="1500" u="sng">
                <a:solidFill>
                  <a:schemeClr val="hlink"/>
                </a:solidFill>
                <a:hlinkClick r:id="rId5"/>
              </a:rPr>
              <a:t>Data Flow Diagram</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4324350" y="845600"/>
            <a:ext cx="3709200" cy="1383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Agenda</a:t>
            </a:r>
            <a:endParaRPr/>
          </a:p>
        </p:txBody>
      </p:sp>
      <p:sp>
        <p:nvSpPr>
          <p:cNvPr id="135" name="Google Shape;135;p14"/>
          <p:cNvSpPr txBox="1"/>
          <p:nvPr>
            <p:ph idx="1" type="body"/>
          </p:nvPr>
        </p:nvSpPr>
        <p:spPr>
          <a:xfrm>
            <a:off x="4335900" y="1942025"/>
            <a:ext cx="3709200" cy="2496900"/>
          </a:xfrm>
          <a:prstGeom prst="rect">
            <a:avLst/>
          </a:prstGeom>
        </p:spPr>
        <p:txBody>
          <a:bodyPr anchorCtr="0" anchor="t" bIns="91425" lIns="91425" spcFirstLastPara="1" rIns="91425" wrap="square" tIns="91425">
            <a:normAutofit lnSpcReduction="20000"/>
          </a:bodyPr>
          <a:lstStyle/>
          <a:p>
            <a:pPr indent="-355600" lvl="0" marL="457200" rtl="0" algn="l">
              <a:lnSpc>
                <a:spcPct val="15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Team Introduction</a:t>
            </a:r>
            <a:endParaRPr sz="2000">
              <a:solidFill>
                <a:schemeClr val="lt1"/>
              </a:solidFill>
              <a:latin typeface="Nunito"/>
              <a:ea typeface="Nunito"/>
              <a:cs typeface="Nunito"/>
              <a:sym typeface="Nunito"/>
            </a:endParaRPr>
          </a:p>
          <a:p>
            <a:pPr indent="-355600" lvl="0" marL="457200" rtl="0" algn="l">
              <a:lnSpc>
                <a:spcPct val="15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Demo</a:t>
            </a:r>
            <a:endParaRPr sz="2000">
              <a:solidFill>
                <a:schemeClr val="lt1"/>
              </a:solidFill>
              <a:latin typeface="Nunito"/>
              <a:ea typeface="Nunito"/>
              <a:cs typeface="Nunito"/>
              <a:sym typeface="Nunito"/>
            </a:endParaRPr>
          </a:p>
          <a:p>
            <a:pPr indent="-355600" lvl="0" marL="457200" rtl="0" algn="l">
              <a:lnSpc>
                <a:spcPct val="15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Methodology</a:t>
            </a:r>
            <a:endParaRPr sz="2000">
              <a:solidFill>
                <a:schemeClr val="lt1"/>
              </a:solidFill>
              <a:latin typeface="Nunito"/>
              <a:ea typeface="Nunito"/>
              <a:cs typeface="Nunito"/>
              <a:sym typeface="Nunito"/>
            </a:endParaRPr>
          </a:p>
          <a:p>
            <a:pPr indent="-355600" lvl="0" marL="457200" rtl="0" algn="l">
              <a:lnSpc>
                <a:spcPct val="15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Commercialisation</a:t>
            </a:r>
            <a:endParaRPr sz="2000">
              <a:solidFill>
                <a:schemeClr val="lt1"/>
              </a:solidFill>
              <a:latin typeface="Nunito"/>
              <a:ea typeface="Nunito"/>
              <a:cs typeface="Nunito"/>
              <a:sym typeface="Nunito"/>
            </a:endParaRPr>
          </a:p>
          <a:p>
            <a:pPr indent="-355600" lvl="0" marL="457200" rtl="0" algn="l">
              <a:lnSpc>
                <a:spcPct val="15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Vision</a:t>
            </a:r>
            <a:endParaRPr sz="2000">
              <a:solidFill>
                <a:schemeClr val="lt1"/>
              </a:solidFill>
              <a:latin typeface="Nunito"/>
              <a:ea typeface="Nunito"/>
              <a:cs typeface="Nunito"/>
              <a:sym typeface="Nunito"/>
            </a:endParaRPr>
          </a:p>
          <a:p>
            <a:pPr indent="-355600" lvl="0" marL="457200" rtl="0" algn="l">
              <a:lnSpc>
                <a:spcPct val="15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Questions</a:t>
            </a:r>
            <a:endParaRPr/>
          </a:p>
        </p:txBody>
      </p:sp>
      <p:pic>
        <p:nvPicPr>
          <p:cNvPr id="136" name="Google Shape;136;p14"/>
          <p:cNvPicPr preferRelativeResize="0"/>
          <p:nvPr/>
        </p:nvPicPr>
        <p:blipFill>
          <a:blip r:embed="rId3">
            <a:alphaModFix/>
          </a:blip>
          <a:stretch>
            <a:fillRect/>
          </a:stretch>
        </p:blipFill>
        <p:spPr>
          <a:xfrm>
            <a:off x="204450" y="195025"/>
            <a:ext cx="3168975" cy="4753449"/>
          </a:xfrm>
          <a:prstGeom prst="rect">
            <a:avLst/>
          </a:prstGeom>
          <a:noFill/>
          <a:ln>
            <a:noFill/>
          </a:ln>
        </p:spPr>
      </p:pic>
      <p:sp>
        <p:nvSpPr>
          <p:cNvPr id="137" name="Google Shape;137;p14"/>
          <p:cNvSpPr txBox="1"/>
          <p:nvPr/>
        </p:nvSpPr>
        <p:spPr>
          <a:xfrm>
            <a:off x="288938" y="4534075"/>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GB" sz="1100">
                <a:solidFill>
                  <a:srgbClr val="434343"/>
                </a:solidFill>
              </a:rPr>
              <a:t>Photo by</a:t>
            </a:r>
            <a:r>
              <a:rPr b="1" i="1" lang="en-GB" sz="1100">
                <a:solidFill>
                  <a:srgbClr val="434343"/>
                </a:solidFill>
                <a:uFill>
                  <a:noFill/>
                </a:uFill>
                <a:hlinkClick r:id="rId4">
                  <a:extLst>
                    <a:ext uri="{A12FA001-AC4F-418D-AE19-62706E023703}">
                      <ahyp:hlinkClr val="tx"/>
                    </a:ext>
                  </a:extLst>
                </a:hlinkClick>
              </a:rPr>
              <a:t> </a:t>
            </a:r>
            <a:r>
              <a:rPr b="1" i="1" lang="en-GB" sz="1100" u="sng">
                <a:solidFill>
                  <a:srgbClr val="434343"/>
                </a:solidFill>
                <a:hlinkClick r:id="rId5">
                  <a:extLst>
                    <a:ext uri="{A12FA001-AC4F-418D-AE19-62706E023703}">
                      <ahyp:hlinkClr val="tx"/>
                    </a:ext>
                  </a:extLst>
                </a:hlinkClick>
              </a:rPr>
              <a:t>Juairia Islam Shefa</a:t>
            </a:r>
            <a:r>
              <a:rPr b="1" i="1" lang="en-GB" sz="1100">
                <a:solidFill>
                  <a:srgbClr val="434343"/>
                </a:solidFill>
              </a:rPr>
              <a:t> on</a:t>
            </a:r>
            <a:r>
              <a:rPr b="1" i="1" lang="en-GB" sz="1100">
                <a:solidFill>
                  <a:srgbClr val="434343"/>
                </a:solidFill>
                <a:uFill>
                  <a:noFill/>
                </a:uFill>
                <a:hlinkClick r:id="rId6">
                  <a:extLst>
                    <a:ext uri="{A12FA001-AC4F-418D-AE19-62706E023703}">
                      <ahyp:hlinkClr val="tx"/>
                    </a:ext>
                  </a:extLst>
                </a:hlinkClick>
              </a:rPr>
              <a:t> </a:t>
            </a:r>
            <a:r>
              <a:rPr b="1" i="1" lang="en-GB" sz="1100" u="sng">
                <a:solidFill>
                  <a:srgbClr val="434343"/>
                </a:solidFill>
                <a:hlinkClick r:id="rId7">
                  <a:extLst>
                    <a:ext uri="{A12FA001-AC4F-418D-AE19-62706E023703}">
                      <ahyp:hlinkClr val="tx"/>
                    </a:ext>
                  </a:extLst>
                </a:hlinkClick>
              </a:rPr>
              <a:t>Unsplash</a:t>
            </a:r>
            <a:endParaRPr b="1" i="1">
              <a:solidFill>
                <a:srgbClr val="43434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Meet the Team!</a:t>
            </a:r>
            <a:endParaRPr b="1"/>
          </a:p>
        </p:txBody>
      </p:sp>
      <p:sp>
        <p:nvSpPr>
          <p:cNvPr id="143" name="Google Shape;143;p15"/>
          <p:cNvSpPr txBox="1"/>
          <p:nvPr/>
        </p:nvSpPr>
        <p:spPr>
          <a:xfrm>
            <a:off x="2138550" y="1905950"/>
            <a:ext cx="2340300" cy="8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dk2"/>
                </a:solidFill>
                <a:latin typeface="Calibri"/>
                <a:ea typeface="Calibri"/>
                <a:cs typeface="Calibri"/>
                <a:sym typeface="Calibri"/>
              </a:rPr>
              <a:t>Harry Curtis</a:t>
            </a:r>
            <a:endParaRPr b="1" sz="1300">
              <a:solidFill>
                <a:schemeClr val="dk2"/>
              </a:solidFill>
              <a:latin typeface="Calibri"/>
              <a:ea typeface="Calibri"/>
              <a:cs typeface="Calibri"/>
              <a:sym typeface="Calibri"/>
            </a:endParaRPr>
          </a:p>
          <a:p>
            <a:pPr indent="0" lvl="0" marL="0" rtl="0" algn="l">
              <a:spcBef>
                <a:spcPts val="0"/>
              </a:spcBef>
              <a:spcAft>
                <a:spcPts val="0"/>
              </a:spcAft>
              <a:buNone/>
            </a:pPr>
            <a:r>
              <a:rPr lang="en-GB" sz="1300">
                <a:solidFill>
                  <a:schemeClr val="dk2"/>
                </a:solidFill>
                <a:latin typeface="Calibri"/>
                <a:ea typeface="Calibri"/>
                <a:cs typeface="Calibri"/>
                <a:sym typeface="Calibri"/>
              </a:rPr>
              <a:t>Software Engineer</a:t>
            </a:r>
            <a:endParaRPr sz="1300">
              <a:solidFill>
                <a:schemeClr val="dk2"/>
              </a:solidFill>
              <a:latin typeface="Calibri"/>
              <a:ea typeface="Calibri"/>
              <a:cs typeface="Calibri"/>
              <a:sym typeface="Calibri"/>
            </a:endParaRPr>
          </a:p>
        </p:txBody>
      </p:sp>
      <p:sp>
        <p:nvSpPr>
          <p:cNvPr id="144" name="Google Shape;144;p15"/>
          <p:cNvSpPr txBox="1"/>
          <p:nvPr/>
        </p:nvSpPr>
        <p:spPr>
          <a:xfrm>
            <a:off x="2138550" y="3358425"/>
            <a:ext cx="2340300" cy="8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dk2"/>
                </a:solidFill>
                <a:latin typeface="Calibri"/>
                <a:ea typeface="Calibri"/>
                <a:cs typeface="Calibri"/>
                <a:sym typeface="Calibri"/>
              </a:rPr>
              <a:t>Gwen Santus</a:t>
            </a:r>
            <a:endParaRPr b="1" sz="1300">
              <a:solidFill>
                <a:schemeClr val="dk2"/>
              </a:solidFill>
              <a:latin typeface="Calibri"/>
              <a:ea typeface="Calibri"/>
              <a:cs typeface="Calibri"/>
              <a:sym typeface="Calibri"/>
            </a:endParaRPr>
          </a:p>
          <a:p>
            <a:pPr indent="0" lvl="0" marL="0" rtl="0" algn="l">
              <a:spcBef>
                <a:spcPts val="0"/>
              </a:spcBef>
              <a:spcAft>
                <a:spcPts val="0"/>
              </a:spcAft>
              <a:buNone/>
            </a:pPr>
            <a:r>
              <a:rPr lang="en-GB" sz="1300">
                <a:solidFill>
                  <a:schemeClr val="dk2"/>
                </a:solidFill>
                <a:latin typeface="Calibri"/>
                <a:ea typeface="Calibri"/>
                <a:cs typeface="Calibri"/>
                <a:sym typeface="Calibri"/>
              </a:rPr>
              <a:t>Software Engineer</a:t>
            </a:r>
            <a:endParaRPr sz="1300">
              <a:solidFill>
                <a:schemeClr val="dk2"/>
              </a:solidFill>
              <a:latin typeface="Calibri"/>
              <a:ea typeface="Calibri"/>
              <a:cs typeface="Calibri"/>
              <a:sym typeface="Calibri"/>
            </a:endParaRPr>
          </a:p>
        </p:txBody>
      </p:sp>
      <p:sp>
        <p:nvSpPr>
          <p:cNvPr id="145" name="Google Shape;145;p15"/>
          <p:cNvSpPr txBox="1"/>
          <p:nvPr/>
        </p:nvSpPr>
        <p:spPr>
          <a:xfrm>
            <a:off x="6073975" y="845050"/>
            <a:ext cx="2340300" cy="8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dk2"/>
                </a:solidFill>
                <a:latin typeface="Calibri"/>
                <a:ea typeface="Calibri"/>
                <a:cs typeface="Calibri"/>
                <a:sym typeface="Calibri"/>
              </a:rPr>
              <a:t>Aksha Amod</a:t>
            </a:r>
            <a:endParaRPr b="1" sz="1300">
              <a:solidFill>
                <a:schemeClr val="dk2"/>
              </a:solidFill>
              <a:latin typeface="Calibri"/>
              <a:ea typeface="Calibri"/>
              <a:cs typeface="Calibri"/>
              <a:sym typeface="Calibri"/>
            </a:endParaRPr>
          </a:p>
          <a:p>
            <a:pPr indent="0" lvl="0" marL="0" rtl="0" algn="l">
              <a:spcBef>
                <a:spcPts val="0"/>
              </a:spcBef>
              <a:spcAft>
                <a:spcPts val="0"/>
              </a:spcAft>
              <a:buNone/>
            </a:pPr>
            <a:r>
              <a:rPr lang="en-GB" sz="1300">
                <a:solidFill>
                  <a:schemeClr val="dk2"/>
                </a:solidFill>
                <a:latin typeface="Calibri"/>
                <a:ea typeface="Calibri"/>
                <a:cs typeface="Calibri"/>
                <a:sym typeface="Calibri"/>
              </a:rPr>
              <a:t>Data Analyst</a:t>
            </a:r>
            <a:endParaRPr sz="1300">
              <a:solidFill>
                <a:schemeClr val="dk2"/>
              </a:solidFill>
              <a:latin typeface="Calibri"/>
              <a:ea typeface="Calibri"/>
              <a:cs typeface="Calibri"/>
              <a:sym typeface="Calibri"/>
            </a:endParaRPr>
          </a:p>
        </p:txBody>
      </p:sp>
      <p:sp>
        <p:nvSpPr>
          <p:cNvPr id="146" name="Google Shape;146;p15"/>
          <p:cNvSpPr txBox="1"/>
          <p:nvPr/>
        </p:nvSpPr>
        <p:spPr>
          <a:xfrm>
            <a:off x="6073975" y="2256925"/>
            <a:ext cx="2340300" cy="8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dk2"/>
                </a:solidFill>
                <a:latin typeface="Calibri"/>
                <a:ea typeface="Calibri"/>
                <a:cs typeface="Calibri"/>
                <a:sym typeface="Calibri"/>
              </a:rPr>
              <a:t>Richard Lo</a:t>
            </a:r>
            <a:endParaRPr b="1" sz="1300">
              <a:solidFill>
                <a:schemeClr val="dk2"/>
              </a:solidFill>
              <a:latin typeface="Calibri"/>
              <a:ea typeface="Calibri"/>
              <a:cs typeface="Calibri"/>
              <a:sym typeface="Calibri"/>
            </a:endParaRPr>
          </a:p>
          <a:p>
            <a:pPr indent="0" lvl="0" marL="0" rtl="0" algn="l">
              <a:spcBef>
                <a:spcPts val="0"/>
              </a:spcBef>
              <a:spcAft>
                <a:spcPts val="0"/>
              </a:spcAft>
              <a:buNone/>
            </a:pPr>
            <a:r>
              <a:rPr lang="en-GB" sz="1300">
                <a:solidFill>
                  <a:schemeClr val="dk2"/>
                </a:solidFill>
                <a:latin typeface="Calibri"/>
                <a:ea typeface="Calibri"/>
                <a:cs typeface="Calibri"/>
                <a:sym typeface="Calibri"/>
              </a:rPr>
              <a:t>Data Engineer</a:t>
            </a:r>
            <a:endParaRPr sz="1300">
              <a:solidFill>
                <a:schemeClr val="dk2"/>
              </a:solidFill>
              <a:latin typeface="Calibri"/>
              <a:ea typeface="Calibri"/>
              <a:cs typeface="Calibri"/>
              <a:sym typeface="Calibri"/>
            </a:endParaRPr>
          </a:p>
        </p:txBody>
      </p:sp>
      <p:sp>
        <p:nvSpPr>
          <p:cNvPr id="147" name="Google Shape;147;p15"/>
          <p:cNvSpPr txBox="1"/>
          <p:nvPr/>
        </p:nvSpPr>
        <p:spPr>
          <a:xfrm>
            <a:off x="6073975" y="3628175"/>
            <a:ext cx="2340300" cy="8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300">
                <a:solidFill>
                  <a:schemeClr val="dk2"/>
                </a:solidFill>
                <a:latin typeface="Calibri"/>
                <a:ea typeface="Calibri"/>
                <a:cs typeface="Calibri"/>
                <a:sym typeface="Calibri"/>
              </a:rPr>
              <a:t>Aya Zalzala</a:t>
            </a:r>
            <a:endParaRPr b="1" sz="1300">
              <a:solidFill>
                <a:schemeClr val="dk2"/>
              </a:solidFill>
              <a:latin typeface="Calibri"/>
              <a:ea typeface="Calibri"/>
              <a:cs typeface="Calibri"/>
              <a:sym typeface="Calibri"/>
            </a:endParaRPr>
          </a:p>
          <a:p>
            <a:pPr indent="0" lvl="0" marL="0" rtl="0" algn="l">
              <a:spcBef>
                <a:spcPts val="0"/>
              </a:spcBef>
              <a:spcAft>
                <a:spcPts val="0"/>
              </a:spcAft>
              <a:buNone/>
            </a:pPr>
            <a:r>
              <a:rPr lang="en-GB" sz="1300">
                <a:solidFill>
                  <a:schemeClr val="dk2"/>
                </a:solidFill>
                <a:latin typeface="Calibri"/>
                <a:ea typeface="Calibri"/>
                <a:cs typeface="Calibri"/>
                <a:sym typeface="Calibri"/>
              </a:rPr>
              <a:t>Data Engineer</a:t>
            </a:r>
            <a:endParaRPr sz="1300">
              <a:solidFill>
                <a:schemeClr val="dk2"/>
              </a:solidFill>
              <a:latin typeface="Calibri"/>
              <a:ea typeface="Calibri"/>
              <a:cs typeface="Calibri"/>
              <a:sym typeface="Calibri"/>
            </a:endParaRPr>
          </a:p>
        </p:txBody>
      </p:sp>
      <p:pic>
        <p:nvPicPr>
          <p:cNvPr id="148" name="Google Shape;148;p15"/>
          <p:cNvPicPr preferRelativeResize="0"/>
          <p:nvPr/>
        </p:nvPicPr>
        <p:blipFill>
          <a:blip r:embed="rId3">
            <a:alphaModFix/>
          </a:blip>
          <a:stretch>
            <a:fillRect/>
          </a:stretch>
        </p:blipFill>
        <p:spPr>
          <a:xfrm>
            <a:off x="1302925" y="1905950"/>
            <a:ext cx="629350" cy="629350"/>
          </a:xfrm>
          <a:prstGeom prst="rect">
            <a:avLst/>
          </a:prstGeom>
          <a:noFill/>
          <a:ln>
            <a:noFill/>
          </a:ln>
        </p:spPr>
      </p:pic>
      <p:pic>
        <p:nvPicPr>
          <p:cNvPr id="149" name="Google Shape;149;p15"/>
          <p:cNvPicPr preferRelativeResize="0"/>
          <p:nvPr/>
        </p:nvPicPr>
        <p:blipFill>
          <a:blip r:embed="rId3">
            <a:alphaModFix/>
          </a:blip>
          <a:stretch>
            <a:fillRect/>
          </a:stretch>
        </p:blipFill>
        <p:spPr>
          <a:xfrm>
            <a:off x="1302925" y="3358425"/>
            <a:ext cx="629350" cy="629350"/>
          </a:xfrm>
          <a:prstGeom prst="rect">
            <a:avLst/>
          </a:prstGeom>
          <a:noFill/>
          <a:ln>
            <a:noFill/>
          </a:ln>
        </p:spPr>
      </p:pic>
      <p:pic>
        <p:nvPicPr>
          <p:cNvPr id="150" name="Google Shape;150;p15"/>
          <p:cNvPicPr preferRelativeResize="0"/>
          <p:nvPr/>
        </p:nvPicPr>
        <p:blipFill>
          <a:blip r:embed="rId4">
            <a:alphaModFix/>
          </a:blip>
          <a:stretch>
            <a:fillRect/>
          </a:stretch>
        </p:blipFill>
        <p:spPr>
          <a:xfrm>
            <a:off x="5269850" y="2256925"/>
            <a:ext cx="629350" cy="629350"/>
          </a:xfrm>
          <a:prstGeom prst="rect">
            <a:avLst/>
          </a:prstGeom>
          <a:noFill/>
          <a:ln>
            <a:noFill/>
          </a:ln>
        </p:spPr>
      </p:pic>
      <p:pic>
        <p:nvPicPr>
          <p:cNvPr id="151" name="Google Shape;151;p15"/>
          <p:cNvPicPr preferRelativeResize="0"/>
          <p:nvPr/>
        </p:nvPicPr>
        <p:blipFill>
          <a:blip r:embed="rId4">
            <a:alphaModFix/>
          </a:blip>
          <a:stretch>
            <a:fillRect/>
          </a:stretch>
        </p:blipFill>
        <p:spPr>
          <a:xfrm>
            <a:off x="5269850" y="3628175"/>
            <a:ext cx="629350" cy="629350"/>
          </a:xfrm>
          <a:prstGeom prst="rect">
            <a:avLst/>
          </a:prstGeom>
          <a:noFill/>
          <a:ln>
            <a:noFill/>
          </a:ln>
        </p:spPr>
      </p:pic>
      <p:pic>
        <p:nvPicPr>
          <p:cNvPr id="152" name="Google Shape;152;p15"/>
          <p:cNvPicPr preferRelativeResize="0"/>
          <p:nvPr/>
        </p:nvPicPr>
        <p:blipFill>
          <a:blip r:embed="rId5">
            <a:alphaModFix/>
          </a:blip>
          <a:stretch>
            <a:fillRect/>
          </a:stretch>
        </p:blipFill>
        <p:spPr>
          <a:xfrm>
            <a:off x="5269850" y="845600"/>
            <a:ext cx="629350" cy="629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6"/>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GB"/>
              <a:t>DEMO</a:t>
            </a:r>
            <a:endParaRPr b="1"/>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921938" y="460700"/>
            <a:ext cx="37530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GB"/>
              <a:t>Methodology</a:t>
            </a:r>
            <a:endParaRPr/>
          </a:p>
        </p:txBody>
      </p:sp>
      <p:pic>
        <p:nvPicPr>
          <p:cNvPr id="163" name="Google Shape;163;p17"/>
          <p:cNvPicPr preferRelativeResize="0"/>
          <p:nvPr/>
        </p:nvPicPr>
        <p:blipFill>
          <a:blip r:embed="rId3">
            <a:alphaModFix/>
          </a:blip>
          <a:stretch>
            <a:fillRect/>
          </a:stretch>
        </p:blipFill>
        <p:spPr>
          <a:xfrm>
            <a:off x="86300" y="1054150"/>
            <a:ext cx="5062450" cy="3796825"/>
          </a:xfrm>
          <a:prstGeom prst="rect">
            <a:avLst/>
          </a:prstGeom>
          <a:noFill/>
          <a:ln>
            <a:noFill/>
          </a:ln>
        </p:spPr>
      </p:pic>
      <p:graphicFrame>
        <p:nvGraphicFramePr>
          <p:cNvPr id="164" name="Google Shape;164;p17"/>
          <p:cNvGraphicFramePr/>
          <p:nvPr/>
        </p:nvGraphicFramePr>
        <p:xfrm>
          <a:off x="4820200" y="425125"/>
          <a:ext cx="3000000" cy="3000000"/>
        </p:xfrm>
        <a:graphic>
          <a:graphicData uri="http://schemas.openxmlformats.org/drawingml/2006/table">
            <a:tbl>
              <a:tblPr>
                <a:noFill/>
                <a:tableStyleId>{344C2CF0-B44A-430E-984B-1ED4783E31E6}</a:tableStyleId>
              </a:tblPr>
              <a:tblGrid>
                <a:gridCol w="2943300"/>
                <a:gridCol w="996600"/>
              </a:tblGrid>
              <a:tr h="193575">
                <a:tc>
                  <a:txBody>
                    <a:bodyPr/>
                    <a:lstStyle/>
                    <a:p>
                      <a:pPr indent="0" lvl="0" marL="0" rtl="0" algn="ctr">
                        <a:spcBef>
                          <a:spcPts val="0"/>
                        </a:spcBef>
                        <a:spcAft>
                          <a:spcPts val="0"/>
                        </a:spcAft>
                        <a:buNone/>
                      </a:pPr>
                      <a:r>
                        <a:rPr b="1" lang="en-GB" sz="1150"/>
                        <a:t>Criteria</a:t>
                      </a:r>
                      <a:endParaRPr b="1" sz="1150"/>
                    </a:p>
                  </a:txBody>
                  <a:tcPr marT="91425" marB="91425" marR="91425" marL="91425" anchor="ctr">
                    <a:lnL cap="flat" cmpd="sng" w="38100">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GB" sz="1150"/>
                        <a:t>Weight</a:t>
                      </a:r>
                      <a:endParaRPr b="1" sz="1150"/>
                    </a:p>
                  </a:txBody>
                  <a:tcPr marT="91425" marB="91425" marR="91425" marL="91425" anchor="ctr">
                    <a:lnL cap="flat" cmpd="sng" w="9525">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274825">
                <a:tc gridSpan="2">
                  <a:txBody>
                    <a:bodyPr/>
                    <a:lstStyle/>
                    <a:p>
                      <a:pPr indent="0" lvl="0" marL="0" rtl="0" algn="l">
                        <a:spcBef>
                          <a:spcPts val="0"/>
                        </a:spcBef>
                        <a:spcAft>
                          <a:spcPts val="0"/>
                        </a:spcAft>
                        <a:buNone/>
                      </a:pPr>
                      <a:r>
                        <a:rPr b="1" lang="en-GB" sz="1150"/>
                        <a:t>Business Readiness</a:t>
                      </a:r>
                      <a:endParaRPr b="1" sz="115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hMerge="1"/>
              </a:tr>
              <a:tr h="473300">
                <a:tc>
                  <a:txBody>
                    <a:bodyPr/>
                    <a:lstStyle/>
                    <a:p>
                      <a:pPr indent="0" lvl="0" marL="0" rtl="0" algn="l">
                        <a:spcBef>
                          <a:spcPts val="0"/>
                        </a:spcBef>
                        <a:spcAft>
                          <a:spcPts val="0"/>
                        </a:spcAft>
                        <a:buNone/>
                      </a:pPr>
                      <a:r>
                        <a:rPr lang="en-GB" sz="1100"/>
                        <a:t>Credibility </a:t>
                      </a:r>
                      <a:endParaRPr sz="1100"/>
                    </a:p>
                    <a:p>
                      <a:pPr indent="0" lvl="0" marL="0" rtl="0" algn="l">
                        <a:spcBef>
                          <a:spcPts val="0"/>
                        </a:spcBef>
                        <a:spcAft>
                          <a:spcPts val="0"/>
                        </a:spcAft>
                        <a:buNone/>
                      </a:pPr>
                      <a:r>
                        <a:rPr lang="en-GB" sz="700"/>
                        <a:t>(Reputation; Credible Reviews; Credible Mentions)</a:t>
                      </a:r>
                      <a:endParaRPr sz="700"/>
                    </a:p>
                  </a:txBody>
                  <a:tcPr marT="91425" marB="91425" marR="91425" marL="91425">
                    <a:lnL cap="flat" cmpd="sng" w="38100">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sz="1200"/>
                        <a:t>40%</a:t>
                      </a:r>
                      <a:endParaRPr sz="1200"/>
                    </a:p>
                  </a:txBody>
                  <a:tcPr marT="91425" marB="91425" marR="91425" marL="91425" anchor="ctr">
                    <a:lnL cap="flat" cmpd="sng" w="9525">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77275">
                <a:tc>
                  <a:txBody>
                    <a:bodyPr/>
                    <a:lstStyle/>
                    <a:p>
                      <a:pPr indent="0" lvl="0" marL="0" rtl="0" algn="l">
                        <a:spcBef>
                          <a:spcPts val="0"/>
                        </a:spcBef>
                        <a:spcAft>
                          <a:spcPts val="0"/>
                        </a:spcAft>
                        <a:buNone/>
                      </a:pPr>
                      <a:r>
                        <a:rPr lang="en-GB" sz="1100"/>
                        <a:t>Harmfulness</a:t>
                      </a:r>
                      <a:endParaRPr sz="1100"/>
                    </a:p>
                    <a:p>
                      <a:pPr indent="0" lvl="0" marL="0" rtl="0" algn="l">
                        <a:spcBef>
                          <a:spcPts val="0"/>
                        </a:spcBef>
                        <a:spcAft>
                          <a:spcPts val="0"/>
                        </a:spcAft>
                        <a:buNone/>
                      </a:pPr>
                      <a:r>
                        <a:rPr lang="en-GB" sz="700"/>
                        <a:t>(Incidents; Safeguards)</a:t>
                      </a:r>
                      <a:endParaRPr sz="700"/>
                    </a:p>
                  </a:txBody>
                  <a:tcPr marT="91425" marB="91425" marR="91425" marL="91425">
                    <a:lnL cap="flat" cmpd="sng" w="38100">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sz="1200"/>
                        <a:t>30%</a:t>
                      </a:r>
                      <a:endParaRPr sz="1200"/>
                    </a:p>
                  </a:txBody>
                  <a:tcPr marT="91425" marB="91425" marR="91425" marL="91425" anchor="ctr">
                    <a:lnL cap="flat" cmpd="sng" w="9525">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42300">
                <a:tc>
                  <a:txBody>
                    <a:bodyPr/>
                    <a:lstStyle/>
                    <a:p>
                      <a:pPr indent="0" lvl="0" marL="0" rtl="0" algn="l">
                        <a:spcBef>
                          <a:spcPts val="0"/>
                        </a:spcBef>
                        <a:spcAft>
                          <a:spcPts val="0"/>
                        </a:spcAft>
                        <a:buNone/>
                      </a:pPr>
                      <a:r>
                        <a:rPr lang="en-GB" sz="1100"/>
                        <a:t>Accuracy</a:t>
                      </a:r>
                      <a:endParaRPr sz="1100"/>
                    </a:p>
                    <a:p>
                      <a:pPr indent="0" lvl="0" marL="0" rtl="0" algn="l">
                        <a:spcBef>
                          <a:spcPts val="0"/>
                        </a:spcBef>
                        <a:spcAft>
                          <a:spcPts val="0"/>
                        </a:spcAft>
                        <a:buNone/>
                      </a:pPr>
                      <a:r>
                        <a:rPr lang="en-GB" sz="700"/>
                        <a:t>(Task Specific)</a:t>
                      </a:r>
                      <a:endParaRPr sz="700"/>
                    </a:p>
                  </a:txBody>
                  <a:tcPr marT="91425" marB="91425" marR="91425" marL="91425">
                    <a:lnL cap="flat" cmpd="sng" w="38100">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sz="1200"/>
                        <a:t>15%</a:t>
                      </a:r>
                      <a:endParaRPr sz="1200"/>
                    </a:p>
                  </a:txBody>
                  <a:tcPr marT="91425" marB="91425" marR="91425" marL="91425" anchor="ctr">
                    <a:lnL cap="flat" cmpd="sng" w="9525">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34175">
                <a:tc>
                  <a:txBody>
                    <a:bodyPr/>
                    <a:lstStyle/>
                    <a:p>
                      <a:pPr indent="0" lvl="0" marL="0" rtl="0" algn="l">
                        <a:spcBef>
                          <a:spcPts val="0"/>
                        </a:spcBef>
                        <a:spcAft>
                          <a:spcPts val="0"/>
                        </a:spcAft>
                        <a:buNone/>
                      </a:pPr>
                      <a:r>
                        <a:rPr lang="en-GB" sz="1100"/>
                        <a:t>Benchmark</a:t>
                      </a:r>
                      <a:endParaRPr sz="1100"/>
                    </a:p>
                    <a:p>
                      <a:pPr indent="0" lvl="0" marL="0" rtl="0" algn="l">
                        <a:spcBef>
                          <a:spcPts val="0"/>
                        </a:spcBef>
                        <a:spcAft>
                          <a:spcPts val="0"/>
                        </a:spcAft>
                        <a:buNone/>
                      </a:pPr>
                      <a:r>
                        <a:rPr lang="en-GB" sz="700"/>
                        <a:t>(Average accuracy </a:t>
                      </a:r>
                      <a:r>
                        <a:rPr lang="en-GB" sz="700"/>
                        <a:t>across</a:t>
                      </a:r>
                      <a:r>
                        <a:rPr lang="en-GB" sz="700"/>
                        <a:t> many tasks)</a:t>
                      </a:r>
                      <a:endParaRPr sz="700"/>
                    </a:p>
                  </a:txBody>
                  <a:tcPr marT="91425" marB="91425" marR="91425" marL="91425">
                    <a:lnL cap="flat" cmpd="sng" w="38100">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sz="1200"/>
                        <a:t>15%</a:t>
                      </a:r>
                      <a:endParaRPr sz="1200"/>
                    </a:p>
                  </a:txBody>
                  <a:tcPr marT="91425" marB="91425" marR="91425" marL="91425" anchor="ctr">
                    <a:lnL cap="flat" cmpd="sng" w="9525">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187450">
                <a:tc gridSpan="2">
                  <a:txBody>
                    <a:bodyPr/>
                    <a:lstStyle/>
                    <a:p>
                      <a:pPr indent="0" lvl="0" marL="0" rtl="0" algn="l">
                        <a:spcBef>
                          <a:spcPts val="0"/>
                        </a:spcBef>
                        <a:spcAft>
                          <a:spcPts val="0"/>
                        </a:spcAft>
                        <a:buNone/>
                      </a:pPr>
                      <a:r>
                        <a:rPr b="1" lang="en-GB" sz="1150"/>
                        <a:t>Perceived</a:t>
                      </a:r>
                      <a:r>
                        <a:rPr b="1" lang="en-GB" sz="1150"/>
                        <a:t> Business Value</a:t>
                      </a:r>
                      <a:endParaRPr b="1" sz="1150"/>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hMerge="1"/>
              </a:tr>
              <a:tr h="334175">
                <a:tc>
                  <a:txBody>
                    <a:bodyPr/>
                    <a:lstStyle/>
                    <a:p>
                      <a:pPr indent="0" lvl="0" marL="0" rtl="0" algn="l">
                        <a:spcBef>
                          <a:spcPts val="0"/>
                        </a:spcBef>
                        <a:spcAft>
                          <a:spcPts val="0"/>
                        </a:spcAft>
                        <a:buNone/>
                      </a:pPr>
                      <a:r>
                        <a:rPr lang="en-GB" sz="1100"/>
                        <a:t>Capability</a:t>
                      </a:r>
                      <a:endParaRPr sz="1100"/>
                    </a:p>
                    <a:p>
                      <a:pPr indent="0" lvl="0" marL="0" rtl="0" algn="l">
                        <a:spcBef>
                          <a:spcPts val="0"/>
                        </a:spcBef>
                        <a:spcAft>
                          <a:spcPts val="0"/>
                        </a:spcAft>
                        <a:buNone/>
                      </a:pPr>
                      <a:r>
                        <a:rPr lang="en-GB" sz="700"/>
                        <a:t>(Amount of Features; How well they perform)</a:t>
                      </a:r>
                      <a:endParaRPr sz="700"/>
                    </a:p>
                  </a:txBody>
                  <a:tcPr marT="91425" marB="91425" marR="91425" marL="91425">
                    <a:lnL cap="flat" cmpd="sng" w="38100">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sz="1200"/>
                        <a:t>50%</a:t>
                      </a:r>
                      <a:endParaRPr sz="1200"/>
                    </a:p>
                  </a:txBody>
                  <a:tcPr marT="91425" marB="91425" marR="91425" marL="91425" anchor="ctr">
                    <a:lnL cap="flat" cmpd="sng" w="9525">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50425">
                <a:tc>
                  <a:txBody>
                    <a:bodyPr/>
                    <a:lstStyle/>
                    <a:p>
                      <a:pPr indent="0" lvl="0" marL="0" rtl="0" algn="l">
                        <a:spcBef>
                          <a:spcPts val="0"/>
                        </a:spcBef>
                        <a:spcAft>
                          <a:spcPts val="0"/>
                        </a:spcAft>
                        <a:buNone/>
                      </a:pPr>
                      <a:r>
                        <a:rPr lang="en-GB" sz="1100"/>
                        <a:t>Success Stories</a:t>
                      </a:r>
                      <a:endParaRPr sz="1100"/>
                    </a:p>
                    <a:p>
                      <a:pPr indent="0" lvl="0" marL="0" rtl="0" algn="l">
                        <a:spcBef>
                          <a:spcPts val="0"/>
                        </a:spcBef>
                        <a:spcAft>
                          <a:spcPts val="0"/>
                        </a:spcAft>
                        <a:buNone/>
                      </a:pPr>
                      <a:r>
                        <a:rPr lang="en-GB" sz="700"/>
                        <a:t>(Any </a:t>
                      </a:r>
                      <a:r>
                        <a:rPr lang="en-GB" sz="700"/>
                        <a:t>positive</a:t>
                      </a:r>
                      <a:r>
                        <a:rPr lang="en-GB" sz="700"/>
                        <a:t> reviews)</a:t>
                      </a:r>
                      <a:endParaRPr sz="700"/>
                    </a:p>
                  </a:txBody>
                  <a:tcPr marT="91425" marB="91425" marR="91425" marL="91425">
                    <a:lnL cap="flat" cmpd="sng" w="38100">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sz="1200"/>
                        <a:t>25%</a:t>
                      </a:r>
                      <a:endParaRPr sz="1200"/>
                    </a:p>
                  </a:txBody>
                  <a:tcPr marT="91425" marB="91425" marR="91425" marL="91425" anchor="ctr">
                    <a:lnL cap="flat" cmpd="sng" w="9525">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3900">
                <a:tc>
                  <a:txBody>
                    <a:bodyPr/>
                    <a:lstStyle/>
                    <a:p>
                      <a:pPr indent="0" lvl="0" marL="0" rtl="0" algn="l">
                        <a:spcBef>
                          <a:spcPts val="0"/>
                        </a:spcBef>
                        <a:spcAft>
                          <a:spcPts val="0"/>
                        </a:spcAft>
                        <a:buNone/>
                      </a:pPr>
                      <a:r>
                        <a:rPr lang="en-GB" sz="1100"/>
                        <a:t>Popularity</a:t>
                      </a:r>
                      <a:endParaRPr sz="1100"/>
                    </a:p>
                    <a:p>
                      <a:pPr indent="0" lvl="0" marL="0" rtl="0" algn="l">
                        <a:spcBef>
                          <a:spcPts val="0"/>
                        </a:spcBef>
                        <a:spcAft>
                          <a:spcPts val="0"/>
                        </a:spcAft>
                        <a:buNone/>
                      </a:pPr>
                      <a:r>
                        <a:rPr lang="en-GB" sz="700"/>
                        <a:t>(No. users; Growth rate; Broadness of Application)</a:t>
                      </a:r>
                      <a:endParaRPr sz="700"/>
                    </a:p>
                  </a:txBody>
                  <a:tcPr marT="91425" marB="91425" marR="91425" marL="91425">
                    <a:lnL cap="flat" cmpd="sng" w="38100">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GB" sz="1200"/>
                        <a:t>25%</a:t>
                      </a:r>
                      <a:endParaRPr sz="1200"/>
                    </a:p>
                  </a:txBody>
                  <a:tcPr marT="91425" marB="91425" marR="91425" marL="91425" anchor="ctr">
                    <a:lnL cap="flat" cmpd="sng" w="9525">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8"/>
          <p:cNvSpPr/>
          <p:nvPr/>
        </p:nvSpPr>
        <p:spPr>
          <a:xfrm>
            <a:off x="664350" y="2201738"/>
            <a:ext cx="518675" cy="893275"/>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70" name="Google Shape;170;p18"/>
          <p:cNvSpPr/>
          <p:nvPr/>
        </p:nvSpPr>
        <p:spPr>
          <a:xfrm>
            <a:off x="3799125" y="2201750"/>
            <a:ext cx="518675" cy="893275"/>
          </a:xfrm>
          <a:prstGeom prst="flowChartMagneticDisk">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71" name="Google Shape;171;p18"/>
          <p:cNvSpPr/>
          <p:nvPr/>
        </p:nvSpPr>
        <p:spPr>
          <a:xfrm>
            <a:off x="1658473" y="1500825"/>
            <a:ext cx="1741800" cy="5187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72" name="Google Shape;172;p18"/>
          <p:cNvSpPr/>
          <p:nvPr/>
        </p:nvSpPr>
        <p:spPr>
          <a:xfrm>
            <a:off x="1557624" y="3520250"/>
            <a:ext cx="1842696" cy="633960"/>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73" name="Google Shape;173;p18"/>
          <p:cNvSpPr/>
          <p:nvPr/>
        </p:nvSpPr>
        <p:spPr>
          <a:xfrm>
            <a:off x="812495" y="1608825"/>
            <a:ext cx="518700" cy="4899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74" name="Google Shape;174;p18"/>
          <p:cNvSpPr/>
          <p:nvPr/>
        </p:nvSpPr>
        <p:spPr>
          <a:xfrm rot="5400000">
            <a:off x="3682745" y="1697450"/>
            <a:ext cx="518700" cy="4899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75" name="Google Shape;175;p18"/>
          <p:cNvSpPr/>
          <p:nvPr/>
        </p:nvSpPr>
        <p:spPr>
          <a:xfrm>
            <a:off x="1442350" y="2526125"/>
            <a:ext cx="2093400" cy="249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76" name="Google Shape;176;p18"/>
          <p:cNvSpPr/>
          <p:nvPr/>
        </p:nvSpPr>
        <p:spPr>
          <a:xfrm rot="10800000">
            <a:off x="3615145" y="3390525"/>
            <a:ext cx="518700" cy="4899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77" name="Google Shape;177;p18"/>
          <p:cNvSpPr txBox="1"/>
          <p:nvPr/>
        </p:nvSpPr>
        <p:spPr>
          <a:xfrm>
            <a:off x="577900" y="2955388"/>
            <a:ext cx="4250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dk2"/>
                </a:solidFill>
                <a:latin typeface="Calibri"/>
                <a:ea typeface="Calibri"/>
                <a:cs typeface="Calibri"/>
                <a:sym typeface="Calibri"/>
              </a:rPr>
              <a:t>Source</a:t>
            </a:r>
            <a:endParaRPr sz="1300">
              <a:solidFill>
                <a:schemeClr val="dk2"/>
              </a:solidFill>
              <a:latin typeface="Calibri"/>
              <a:ea typeface="Calibri"/>
              <a:cs typeface="Calibri"/>
              <a:sym typeface="Calibri"/>
            </a:endParaRPr>
          </a:p>
        </p:txBody>
      </p:sp>
      <p:sp>
        <p:nvSpPr>
          <p:cNvPr id="178" name="Google Shape;178;p18"/>
          <p:cNvSpPr txBox="1"/>
          <p:nvPr/>
        </p:nvSpPr>
        <p:spPr>
          <a:xfrm>
            <a:off x="2105125" y="1532000"/>
            <a:ext cx="965400" cy="24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Calibri"/>
                <a:ea typeface="Calibri"/>
                <a:cs typeface="Calibri"/>
                <a:sym typeface="Calibri"/>
              </a:rPr>
              <a:t>Analysis</a:t>
            </a:r>
            <a:endParaRPr sz="1300">
              <a:solidFill>
                <a:schemeClr val="dk2"/>
              </a:solidFill>
              <a:latin typeface="Calibri"/>
              <a:ea typeface="Calibri"/>
              <a:cs typeface="Calibri"/>
              <a:sym typeface="Calibri"/>
            </a:endParaRPr>
          </a:p>
        </p:txBody>
      </p:sp>
      <p:sp>
        <p:nvSpPr>
          <p:cNvPr id="179" name="Google Shape;179;p18"/>
          <p:cNvSpPr txBox="1"/>
          <p:nvPr/>
        </p:nvSpPr>
        <p:spPr>
          <a:xfrm>
            <a:off x="3862825" y="3022275"/>
            <a:ext cx="1210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dk2"/>
                </a:solidFill>
                <a:latin typeface="Calibri"/>
                <a:ea typeface="Calibri"/>
                <a:cs typeface="Calibri"/>
                <a:sym typeface="Calibri"/>
              </a:rPr>
              <a:t>Json</a:t>
            </a:r>
            <a:endParaRPr sz="1300">
              <a:solidFill>
                <a:schemeClr val="dk2"/>
              </a:solidFill>
              <a:latin typeface="Calibri"/>
              <a:ea typeface="Calibri"/>
              <a:cs typeface="Calibri"/>
              <a:sym typeface="Calibri"/>
            </a:endParaRPr>
          </a:p>
        </p:txBody>
      </p:sp>
      <p:sp>
        <p:nvSpPr>
          <p:cNvPr id="180" name="Google Shape;180;p18"/>
          <p:cNvSpPr txBox="1"/>
          <p:nvPr/>
        </p:nvSpPr>
        <p:spPr>
          <a:xfrm>
            <a:off x="2013900" y="3644775"/>
            <a:ext cx="2939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dk2"/>
                </a:solidFill>
                <a:latin typeface="Calibri"/>
                <a:ea typeface="Calibri"/>
                <a:cs typeface="Calibri"/>
                <a:sym typeface="Calibri"/>
              </a:rPr>
              <a:t>Lighthouse</a:t>
            </a:r>
            <a:endParaRPr sz="1300">
              <a:solidFill>
                <a:schemeClr val="dk2"/>
              </a:solidFill>
              <a:latin typeface="Calibri"/>
              <a:ea typeface="Calibri"/>
              <a:cs typeface="Calibri"/>
              <a:sym typeface="Calibri"/>
            </a:endParaRPr>
          </a:p>
        </p:txBody>
      </p:sp>
      <p:sp>
        <p:nvSpPr>
          <p:cNvPr id="181" name="Google Shape;181;p18"/>
          <p:cNvSpPr txBox="1"/>
          <p:nvPr>
            <p:ph type="title"/>
          </p:nvPr>
        </p:nvSpPr>
        <p:spPr>
          <a:xfrm>
            <a:off x="4781550" y="845600"/>
            <a:ext cx="34104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Data Flow</a:t>
            </a:r>
            <a:endParaRPr/>
          </a:p>
        </p:txBody>
      </p:sp>
      <p:sp>
        <p:nvSpPr>
          <p:cNvPr id="182" name="Google Shape;182;p18"/>
          <p:cNvSpPr txBox="1"/>
          <p:nvPr>
            <p:ph idx="1" type="body"/>
          </p:nvPr>
        </p:nvSpPr>
        <p:spPr>
          <a:xfrm>
            <a:off x="4781550" y="1990725"/>
            <a:ext cx="3753000" cy="24480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b="1" lang="en-GB" sz="1900">
                <a:solidFill>
                  <a:schemeClr val="lt1"/>
                </a:solidFill>
                <a:latin typeface="Nunito"/>
                <a:ea typeface="Nunito"/>
                <a:cs typeface="Nunito"/>
                <a:sym typeface="Nunito"/>
              </a:rPr>
              <a:t>Data source:</a:t>
            </a:r>
            <a:r>
              <a:rPr lang="en-GB" sz="1900">
                <a:solidFill>
                  <a:schemeClr val="lt1"/>
                </a:solidFill>
                <a:latin typeface="Nunito"/>
                <a:ea typeface="Nunito"/>
                <a:cs typeface="Nunito"/>
                <a:sym typeface="Nunito"/>
              </a:rPr>
              <a:t> Stanford dataset</a:t>
            </a:r>
            <a:endParaRPr sz="1900">
              <a:solidFill>
                <a:schemeClr val="lt1"/>
              </a:solidFill>
              <a:latin typeface="Nunito"/>
              <a:ea typeface="Nunito"/>
              <a:cs typeface="Nunito"/>
              <a:sym typeface="Nunito"/>
            </a:endParaRPr>
          </a:p>
          <a:p>
            <a:pPr indent="0" lvl="0" marL="0" rtl="0" algn="l">
              <a:lnSpc>
                <a:spcPct val="100000"/>
              </a:lnSpc>
              <a:spcBef>
                <a:spcPts val="0"/>
              </a:spcBef>
              <a:spcAft>
                <a:spcPts val="0"/>
              </a:spcAft>
              <a:buNone/>
            </a:pPr>
            <a:r>
              <a:rPr b="1" lang="en-GB" sz="1900">
                <a:solidFill>
                  <a:schemeClr val="lt1"/>
                </a:solidFill>
                <a:latin typeface="Nunito"/>
                <a:ea typeface="Nunito"/>
                <a:cs typeface="Nunito"/>
                <a:sym typeface="Nunito"/>
              </a:rPr>
              <a:t>Situation:</a:t>
            </a:r>
            <a:r>
              <a:rPr lang="en-GB" sz="1900">
                <a:solidFill>
                  <a:schemeClr val="lt1"/>
                </a:solidFill>
                <a:latin typeface="Nunito"/>
                <a:ea typeface="Nunito"/>
                <a:cs typeface="Nunito"/>
                <a:sym typeface="Nunito"/>
              </a:rPr>
              <a:t> Cross functional teams</a:t>
            </a:r>
            <a:endParaRPr sz="1900">
              <a:solidFill>
                <a:schemeClr val="lt1"/>
              </a:solidFill>
              <a:latin typeface="Nunito"/>
              <a:ea typeface="Nunito"/>
              <a:cs typeface="Nunito"/>
              <a:sym typeface="Nunito"/>
            </a:endParaRPr>
          </a:p>
          <a:p>
            <a:pPr indent="0" lvl="0" marL="0" rtl="0" algn="l">
              <a:lnSpc>
                <a:spcPct val="100000"/>
              </a:lnSpc>
              <a:spcBef>
                <a:spcPts val="0"/>
              </a:spcBef>
              <a:spcAft>
                <a:spcPts val="0"/>
              </a:spcAft>
              <a:buNone/>
            </a:pPr>
            <a:r>
              <a:rPr b="1" lang="en-GB" sz="1900">
                <a:solidFill>
                  <a:schemeClr val="lt1"/>
                </a:solidFill>
                <a:latin typeface="Nunito"/>
                <a:ea typeface="Nunito"/>
                <a:cs typeface="Nunito"/>
                <a:sym typeface="Nunito"/>
              </a:rPr>
              <a:t>Solution:</a:t>
            </a:r>
            <a:r>
              <a:rPr lang="en-GB" sz="1900">
                <a:solidFill>
                  <a:schemeClr val="lt1"/>
                </a:solidFill>
                <a:latin typeface="Nunito"/>
                <a:ea typeface="Nunito"/>
                <a:cs typeface="Nunito"/>
                <a:sym typeface="Nunito"/>
              </a:rPr>
              <a:t> Data pipelines, formatting and logistics</a:t>
            </a:r>
            <a:endParaRPr sz="1900">
              <a:solidFill>
                <a:schemeClr val="lt1"/>
              </a:solidFill>
              <a:latin typeface="Nunito"/>
              <a:ea typeface="Nunito"/>
              <a:cs typeface="Nunito"/>
              <a:sym typeface="Nunito"/>
            </a:endParaRPr>
          </a:p>
          <a:p>
            <a:pPr indent="0" lvl="0" marL="0" rtl="0" algn="l">
              <a:lnSpc>
                <a:spcPct val="100000"/>
              </a:lnSpc>
              <a:spcBef>
                <a:spcPts val="0"/>
              </a:spcBef>
              <a:spcAft>
                <a:spcPts val="0"/>
              </a:spcAft>
              <a:buNone/>
            </a:pPr>
            <a:r>
              <a:rPr b="1" lang="en-GB" sz="1900">
                <a:solidFill>
                  <a:schemeClr val="lt1"/>
                </a:solidFill>
                <a:latin typeface="Nunito"/>
                <a:ea typeface="Nunito"/>
                <a:cs typeface="Nunito"/>
                <a:sym typeface="Nunito"/>
              </a:rPr>
              <a:t>Limitation:</a:t>
            </a:r>
            <a:r>
              <a:rPr lang="en-GB" sz="1900">
                <a:solidFill>
                  <a:schemeClr val="lt1"/>
                </a:solidFill>
                <a:latin typeface="Nunito"/>
                <a:ea typeface="Nunito"/>
                <a:cs typeface="Nunito"/>
                <a:sym typeface="Nunito"/>
              </a:rPr>
              <a:t> Extraction availability, loading constraints</a:t>
            </a:r>
            <a:endParaRPr sz="1900">
              <a:solidFill>
                <a:schemeClr val="lt1"/>
              </a:solidFill>
              <a:latin typeface="Nunito"/>
              <a:ea typeface="Nunito"/>
              <a:cs typeface="Nunito"/>
              <a:sym typeface="Nunito"/>
            </a:endParaRPr>
          </a:p>
          <a:p>
            <a:pPr indent="0" lvl="0" marL="0" rtl="0" algn="l">
              <a:lnSpc>
                <a:spcPct val="100000"/>
              </a:lnSpc>
              <a:spcBef>
                <a:spcPts val="0"/>
              </a:spcBef>
              <a:spcAft>
                <a:spcPts val="0"/>
              </a:spcAft>
              <a:buNone/>
            </a:pPr>
            <a:r>
              <a:rPr b="1" lang="en-GB" sz="1900">
                <a:solidFill>
                  <a:schemeClr val="lt1"/>
                </a:solidFill>
                <a:latin typeface="Nunito"/>
                <a:ea typeface="Nunito"/>
                <a:cs typeface="Nunito"/>
                <a:sym typeface="Nunito"/>
              </a:rPr>
              <a:t>Additional goal:</a:t>
            </a:r>
            <a:r>
              <a:rPr lang="en-GB" sz="1900">
                <a:solidFill>
                  <a:schemeClr val="lt1"/>
                </a:solidFill>
                <a:latin typeface="Nunito"/>
                <a:ea typeface="Nunito"/>
                <a:cs typeface="Nunito"/>
                <a:sym typeface="Nunito"/>
              </a:rPr>
              <a:t> MongoDB</a:t>
            </a:r>
            <a:endParaRPr sz="1900">
              <a:solidFill>
                <a:schemeClr val="lt1"/>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9"/>
          <p:cNvSpPr txBox="1"/>
          <p:nvPr>
            <p:ph type="title"/>
          </p:nvPr>
        </p:nvSpPr>
        <p:spPr>
          <a:xfrm>
            <a:off x="819150" y="369000"/>
            <a:ext cx="7505700" cy="706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GB"/>
              <a:t>Vision</a:t>
            </a:r>
            <a:endParaRPr b="1"/>
          </a:p>
        </p:txBody>
      </p:sp>
      <p:sp>
        <p:nvSpPr>
          <p:cNvPr id="188" name="Google Shape;188;p19"/>
          <p:cNvSpPr txBox="1"/>
          <p:nvPr>
            <p:ph idx="1" type="body"/>
          </p:nvPr>
        </p:nvSpPr>
        <p:spPr>
          <a:xfrm>
            <a:off x="819150" y="1990725"/>
            <a:ext cx="3686100" cy="1844700"/>
          </a:xfrm>
          <a:prstGeom prst="rect">
            <a:avLst/>
          </a:prstGeom>
        </p:spPr>
        <p:txBody>
          <a:bodyPr anchorCtr="0" anchor="t" bIns="91425" lIns="91425" spcFirstLastPara="1" rIns="91425" wrap="square" tIns="91425">
            <a:normAutofit/>
          </a:bodyPr>
          <a:lstStyle/>
          <a:p>
            <a:pPr indent="-336550" lvl="0" marL="457200" rtl="0" algn="l">
              <a:lnSpc>
                <a:spcPct val="115000"/>
              </a:lnSpc>
              <a:spcBef>
                <a:spcPts val="0"/>
              </a:spcBef>
              <a:spcAft>
                <a:spcPts val="0"/>
              </a:spcAft>
              <a:buClr>
                <a:schemeClr val="lt1"/>
              </a:buClr>
              <a:buSzPts val="1700"/>
              <a:buFont typeface="Nunito"/>
              <a:buChar char="●"/>
            </a:pPr>
            <a:r>
              <a:rPr lang="en-GB" sz="1700">
                <a:solidFill>
                  <a:schemeClr val="lt1"/>
                </a:solidFill>
                <a:latin typeface="Nunito"/>
                <a:ea typeface="Nunito"/>
                <a:cs typeface="Nunito"/>
                <a:sym typeface="Nunito"/>
              </a:rPr>
              <a:t>Implement database backend</a:t>
            </a:r>
            <a:endParaRPr sz="1700">
              <a:solidFill>
                <a:schemeClr val="lt1"/>
              </a:solidFill>
              <a:latin typeface="Nunito"/>
              <a:ea typeface="Nunito"/>
              <a:cs typeface="Nunito"/>
              <a:sym typeface="Nunito"/>
            </a:endParaRPr>
          </a:p>
          <a:p>
            <a:pPr indent="-336550" lvl="0" marL="457200" rtl="0" algn="l">
              <a:lnSpc>
                <a:spcPct val="115000"/>
              </a:lnSpc>
              <a:spcBef>
                <a:spcPts val="0"/>
              </a:spcBef>
              <a:spcAft>
                <a:spcPts val="0"/>
              </a:spcAft>
              <a:buClr>
                <a:schemeClr val="lt1"/>
              </a:buClr>
              <a:buSzPts val="1700"/>
              <a:buFont typeface="Nunito"/>
              <a:buChar char="●"/>
            </a:pPr>
            <a:r>
              <a:rPr lang="en-GB" sz="1700">
                <a:solidFill>
                  <a:schemeClr val="lt1"/>
                </a:solidFill>
                <a:latin typeface="Nunito"/>
                <a:ea typeface="Nunito"/>
                <a:cs typeface="Nunito"/>
                <a:sym typeface="Nunito"/>
              </a:rPr>
              <a:t>Authentication for trusted members to grow the database</a:t>
            </a:r>
            <a:endParaRPr sz="1700">
              <a:solidFill>
                <a:schemeClr val="lt1"/>
              </a:solidFill>
              <a:latin typeface="Nunito"/>
              <a:ea typeface="Nunito"/>
              <a:cs typeface="Nunito"/>
              <a:sym typeface="Nunito"/>
            </a:endParaRPr>
          </a:p>
          <a:p>
            <a:pPr indent="-336550" lvl="0" marL="457200" rtl="0" algn="l">
              <a:lnSpc>
                <a:spcPct val="115000"/>
              </a:lnSpc>
              <a:spcBef>
                <a:spcPts val="0"/>
              </a:spcBef>
              <a:spcAft>
                <a:spcPts val="0"/>
              </a:spcAft>
              <a:buClr>
                <a:schemeClr val="lt1"/>
              </a:buClr>
              <a:buSzPts val="1700"/>
              <a:buFont typeface="Nunito"/>
              <a:buChar char="●"/>
            </a:pPr>
            <a:r>
              <a:rPr lang="en-GB" sz="1700">
                <a:solidFill>
                  <a:schemeClr val="lt1"/>
                </a:solidFill>
                <a:latin typeface="Nunito"/>
                <a:ea typeface="Nunito"/>
                <a:cs typeface="Nunito"/>
                <a:sym typeface="Nunito"/>
              </a:rPr>
              <a:t>Ability for users to filter by industry</a:t>
            </a:r>
            <a:endParaRPr sz="1000">
              <a:solidFill>
                <a:schemeClr val="lt1"/>
              </a:solidFill>
            </a:endParaRPr>
          </a:p>
        </p:txBody>
      </p:sp>
      <p:sp>
        <p:nvSpPr>
          <p:cNvPr id="189" name="Google Shape;189;p19"/>
          <p:cNvSpPr txBox="1"/>
          <p:nvPr>
            <p:ph idx="2" type="body"/>
          </p:nvPr>
        </p:nvSpPr>
        <p:spPr>
          <a:xfrm>
            <a:off x="4638675" y="1990725"/>
            <a:ext cx="3686100" cy="18447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chemeClr val="lt1"/>
              </a:buClr>
              <a:buSzPts val="1700"/>
              <a:buFont typeface="Nunito"/>
              <a:buChar char="●"/>
            </a:pPr>
            <a:r>
              <a:rPr lang="en-GB" sz="1700">
                <a:solidFill>
                  <a:schemeClr val="lt1"/>
                </a:solidFill>
                <a:latin typeface="Nunito"/>
                <a:ea typeface="Nunito"/>
                <a:cs typeface="Nunito"/>
                <a:sym typeface="Nunito"/>
              </a:rPr>
              <a:t>Internal testing for integrity</a:t>
            </a:r>
            <a:endParaRPr sz="1700">
              <a:solidFill>
                <a:schemeClr val="lt1"/>
              </a:solidFill>
              <a:latin typeface="Nunito"/>
              <a:ea typeface="Nunito"/>
              <a:cs typeface="Nunito"/>
              <a:sym typeface="Nunito"/>
            </a:endParaRPr>
          </a:p>
          <a:p>
            <a:pPr indent="-336550" lvl="0" marL="457200" rtl="0" algn="l">
              <a:spcBef>
                <a:spcPts val="0"/>
              </a:spcBef>
              <a:spcAft>
                <a:spcPts val="0"/>
              </a:spcAft>
              <a:buClr>
                <a:schemeClr val="lt1"/>
              </a:buClr>
              <a:buSzPts val="1700"/>
              <a:buFont typeface="Nunito"/>
              <a:buChar char="●"/>
            </a:pPr>
            <a:r>
              <a:rPr lang="en-GB" sz="1700">
                <a:solidFill>
                  <a:schemeClr val="lt1"/>
                </a:solidFill>
                <a:latin typeface="Nunito"/>
                <a:ea typeface="Nunito"/>
                <a:cs typeface="Nunito"/>
                <a:sym typeface="Nunito"/>
              </a:rPr>
              <a:t>Partnership with LLM companies to distribute early access to increase exposure</a:t>
            </a:r>
            <a:endParaRPr sz="1700">
              <a:solidFill>
                <a:schemeClr val="lt1"/>
              </a:solidFill>
              <a:latin typeface="Nunito"/>
              <a:ea typeface="Nunito"/>
              <a:cs typeface="Nunito"/>
              <a:sym typeface="Nunito"/>
            </a:endParaRPr>
          </a:p>
        </p:txBody>
      </p:sp>
      <p:sp>
        <p:nvSpPr>
          <p:cNvPr id="190" name="Google Shape;190;p19"/>
          <p:cNvSpPr txBox="1"/>
          <p:nvPr>
            <p:ph idx="1" type="body"/>
          </p:nvPr>
        </p:nvSpPr>
        <p:spPr>
          <a:xfrm>
            <a:off x="819150" y="3648400"/>
            <a:ext cx="7505700" cy="10560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0"/>
              </a:spcAft>
              <a:buSzPts val="1018"/>
              <a:buNone/>
            </a:pPr>
            <a:r>
              <a:t/>
            </a:r>
            <a:endParaRPr sz="1700">
              <a:solidFill>
                <a:srgbClr val="000000"/>
              </a:solidFill>
              <a:latin typeface="Nunito"/>
              <a:ea typeface="Nunito"/>
              <a:cs typeface="Nunito"/>
              <a:sym typeface="Nunito"/>
            </a:endParaRPr>
          </a:p>
          <a:p>
            <a:pPr indent="0" lvl="0" marL="0" rtl="0" algn="l">
              <a:lnSpc>
                <a:spcPct val="80000"/>
              </a:lnSpc>
              <a:spcBef>
                <a:spcPts val="0"/>
              </a:spcBef>
              <a:spcAft>
                <a:spcPts val="0"/>
              </a:spcAft>
              <a:buSzPts val="1018"/>
              <a:buNone/>
            </a:pPr>
            <a:r>
              <a:rPr lang="en-GB" sz="1700">
                <a:solidFill>
                  <a:schemeClr val="lt1"/>
                </a:solidFill>
                <a:latin typeface="Nunito"/>
                <a:ea typeface="Nunito"/>
                <a:cs typeface="Nunito"/>
                <a:sym typeface="Nunito"/>
              </a:rPr>
              <a:t>We believe Lighthouse will help competing firms have faster decision making when it comes to utilising new AI technology, and additional features will help with market penetration.</a:t>
            </a:r>
            <a:endParaRPr sz="1700">
              <a:solidFill>
                <a:srgbClr val="000000"/>
              </a:solidFill>
              <a:latin typeface="Nunito"/>
              <a:ea typeface="Nunito"/>
              <a:cs typeface="Nunito"/>
              <a:sym typeface="Nunito"/>
            </a:endParaRPr>
          </a:p>
        </p:txBody>
      </p:sp>
      <p:sp>
        <p:nvSpPr>
          <p:cNvPr id="191" name="Google Shape;191;p19"/>
          <p:cNvSpPr txBox="1"/>
          <p:nvPr>
            <p:ph idx="1" type="body"/>
          </p:nvPr>
        </p:nvSpPr>
        <p:spPr>
          <a:xfrm>
            <a:off x="952575" y="1601700"/>
            <a:ext cx="3686100" cy="459000"/>
          </a:xfrm>
          <a:prstGeom prst="rect">
            <a:avLst/>
          </a:prstGeom>
        </p:spPr>
        <p:txBody>
          <a:bodyPr anchorCtr="0" anchor="t" bIns="91425" lIns="91425" spcFirstLastPara="1" rIns="91425" wrap="square" tIns="91425">
            <a:normAutofit/>
          </a:bodyPr>
          <a:lstStyle/>
          <a:p>
            <a:pPr indent="0" lvl="0" marL="457200" rtl="0" algn="l">
              <a:lnSpc>
                <a:spcPct val="115000"/>
              </a:lnSpc>
              <a:spcBef>
                <a:spcPts val="0"/>
              </a:spcBef>
              <a:spcAft>
                <a:spcPts val="0"/>
              </a:spcAft>
              <a:buNone/>
            </a:pPr>
            <a:r>
              <a:rPr b="1" lang="en-GB" sz="1700">
                <a:solidFill>
                  <a:schemeClr val="lt1"/>
                </a:solidFill>
                <a:latin typeface="Nunito"/>
                <a:ea typeface="Nunito"/>
                <a:cs typeface="Nunito"/>
                <a:sym typeface="Nunito"/>
              </a:rPr>
              <a:t>Short Term</a:t>
            </a:r>
            <a:endParaRPr b="1" sz="1000">
              <a:solidFill>
                <a:schemeClr val="lt1"/>
              </a:solidFill>
            </a:endParaRPr>
          </a:p>
        </p:txBody>
      </p:sp>
      <p:sp>
        <p:nvSpPr>
          <p:cNvPr id="192" name="Google Shape;192;p19"/>
          <p:cNvSpPr txBox="1"/>
          <p:nvPr>
            <p:ph idx="1" type="body"/>
          </p:nvPr>
        </p:nvSpPr>
        <p:spPr>
          <a:xfrm>
            <a:off x="4818375" y="1525500"/>
            <a:ext cx="3686100" cy="459000"/>
          </a:xfrm>
          <a:prstGeom prst="rect">
            <a:avLst/>
          </a:prstGeom>
        </p:spPr>
        <p:txBody>
          <a:bodyPr anchorCtr="0" anchor="t" bIns="91425" lIns="91425" spcFirstLastPara="1" rIns="91425" wrap="square" tIns="91425">
            <a:normAutofit/>
          </a:bodyPr>
          <a:lstStyle/>
          <a:p>
            <a:pPr indent="457200" lvl="0" marL="0" rtl="0" algn="l">
              <a:lnSpc>
                <a:spcPct val="115000"/>
              </a:lnSpc>
              <a:spcBef>
                <a:spcPts val="0"/>
              </a:spcBef>
              <a:spcAft>
                <a:spcPts val="0"/>
              </a:spcAft>
              <a:buNone/>
            </a:pPr>
            <a:r>
              <a:rPr b="1" lang="en-GB" sz="1700">
                <a:solidFill>
                  <a:schemeClr val="lt1"/>
                </a:solidFill>
                <a:latin typeface="Nunito"/>
                <a:ea typeface="Nunito"/>
                <a:cs typeface="Nunito"/>
                <a:sym typeface="Nunito"/>
              </a:rPr>
              <a:t>Long Term</a:t>
            </a:r>
            <a:endParaRPr b="1" sz="1000">
              <a:solidFill>
                <a:schemeClr val="lt1"/>
              </a:solidFill>
            </a:endParaRPr>
          </a:p>
        </p:txBody>
      </p:sp>
      <p:sp>
        <p:nvSpPr>
          <p:cNvPr id="193" name="Google Shape;193;p19"/>
          <p:cNvSpPr/>
          <p:nvPr/>
        </p:nvSpPr>
        <p:spPr>
          <a:xfrm>
            <a:off x="195025" y="1153825"/>
            <a:ext cx="8759400" cy="89400"/>
          </a:xfrm>
          <a:prstGeom prst="rect">
            <a:avLst/>
          </a:prstGeom>
          <a:solidFill>
            <a:srgbClr val="1B2D35"/>
          </a:solidFill>
          <a:ln cap="flat" cmpd="sng" w="9525">
            <a:solidFill>
              <a:schemeClr val="dk2"/>
            </a:solidFill>
            <a:prstDash val="solid"/>
            <a:round/>
            <a:headEnd len="sm" w="sm" type="none"/>
            <a:tailEnd len="sm" w="sm" type="none"/>
          </a:ln>
          <a:effectLst>
            <a:outerShdw blurRad="128588" rotWithShape="0" algn="bl">
              <a:srgbClr val="000000">
                <a:alpha val="11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0"/>
          <p:cNvSpPr txBox="1"/>
          <p:nvPr>
            <p:ph type="title"/>
          </p:nvPr>
        </p:nvSpPr>
        <p:spPr>
          <a:xfrm>
            <a:off x="666750" y="6932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Commercialisation</a:t>
            </a:r>
            <a:endParaRPr/>
          </a:p>
        </p:txBody>
      </p:sp>
      <p:sp>
        <p:nvSpPr>
          <p:cNvPr id="199" name="Google Shape;199;p20"/>
          <p:cNvSpPr txBox="1"/>
          <p:nvPr>
            <p:ph idx="1" type="body"/>
          </p:nvPr>
        </p:nvSpPr>
        <p:spPr>
          <a:xfrm>
            <a:off x="666750" y="1838325"/>
            <a:ext cx="4779300" cy="2769000"/>
          </a:xfrm>
          <a:prstGeom prst="rect">
            <a:avLst/>
          </a:prstGeom>
        </p:spPr>
        <p:txBody>
          <a:bodyPr anchorCtr="0" anchor="t" bIns="91425" lIns="91425" spcFirstLastPara="1" rIns="91425" wrap="square" tIns="91425">
            <a:normAutofit/>
          </a:bodyPr>
          <a:lstStyle/>
          <a:p>
            <a:pPr indent="-355600" lvl="0" marL="457200" rtl="0" algn="l">
              <a:lnSpc>
                <a:spcPct val="10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Optional subscription model</a:t>
            </a:r>
            <a:endParaRPr sz="2000">
              <a:solidFill>
                <a:schemeClr val="lt1"/>
              </a:solidFill>
              <a:latin typeface="Nunito"/>
              <a:ea typeface="Nunito"/>
              <a:cs typeface="Nunito"/>
              <a:sym typeface="Nunito"/>
            </a:endParaRPr>
          </a:p>
          <a:p>
            <a:pPr indent="-355600" lvl="1" marL="914400" rtl="0" algn="l">
              <a:lnSpc>
                <a:spcPct val="10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Prototype before maturity: additional resources required</a:t>
            </a:r>
            <a:endParaRPr sz="2000">
              <a:solidFill>
                <a:schemeClr val="lt1"/>
              </a:solidFill>
              <a:latin typeface="Nunito"/>
              <a:ea typeface="Nunito"/>
              <a:cs typeface="Nunito"/>
              <a:sym typeface="Nunito"/>
            </a:endParaRPr>
          </a:p>
          <a:p>
            <a:pPr indent="-355600" lvl="1" marL="914400" rtl="0" algn="l">
              <a:lnSpc>
                <a:spcPct val="10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Subscription to unlock features</a:t>
            </a:r>
            <a:endParaRPr sz="2000">
              <a:solidFill>
                <a:schemeClr val="lt1"/>
              </a:solidFill>
              <a:latin typeface="Nunito"/>
              <a:ea typeface="Nunito"/>
              <a:cs typeface="Nunito"/>
              <a:sym typeface="Nunito"/>
            </a:endParaRPr>
          </a:p>
          <a:p>
            <a:pPr indent="-355600" lvl="2" marL="1371600" rtl="0" algn="l">
              <a:lnSpc>
                <a:spcPct val="10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Filtering</a:t>
            </a:r>
            <a:endParaRPr sz="2000">
              <a:solidFill>
                <a:schemeClr val="lt1"/>
              </a:solidFill>
              <a:latin typeface="Nunito"/>
              <a:ea typeface="Nunito"/>
              <a:cs typeface="Nunito"/>
              <a:sym typeface="Nunito"/>
            </a:endParaRPr>
          </a:p>
          <a:p>
            <a:pPr indent="-355600" lvl="2" marL="1371600" rtl="0" algn="l">
              <a:lnSpc>
                <a:spcPct val="10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Sorting</a:t>
            </a:r>
            <a:endParaRPr sz="2000">
              <a:solidFill>
                <a:schemeClr val="lt1"/>
              </a:solidFill>
              <a:latin typeface="Nunito"/>
              <a:ea typeface="Nunito"/>
              <a:cs typeface="Nunito"/>
              <a:sym typeface="Nunito"/>
            </a:endParaRPr>
          </a:p>
          <a:p>
            <a:pPr indent="-355600" lvl="0" marL="457200" rtl="0" algn="l">
              <a:lnSpc>
                <a:spcPct val="10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API access</a:t>
            </a:r>
            <a:endParaRPr sz="2000">
              <a:solidFill>
                <a:schemeClr val="lt1"/>
              </a:solidFill>
              <a:latin typeface="Nunito"/>
              <a:ea typeface="Nunito"/>
              <a:cs typeface="Nunito"/>
              <a:sym typeface="Nunito"/>
            </a:endParaRPr>
          </a:p>
          <a:p>
            <a:pPr indent="-355600" lvl="0" marL="457200" rtl="0" algn="l">
              <a:lnSpc>
                <a:spcPct val="100000"/>
              </a:lnSpc>
              <a:spcBef>
                <a:spcPts val="0"/>
              </a:spcBef>
              <a:spcAft>
                <a:spcPts val="0"/>
              </a:spcAft>
              <a:buClr>
                <a:schemeClr val="lt1"/>
              </a:buClr>
              <a:buSzPts val="2000"/>
              <a:buFont typeface="Nunito"/>
              <a:buChar char="●"/>
            </a:pPr>
            <a:r>
              <a:rPr lang="en-GB" sz="2000">
                <a:solidFill>
                  <a:schemeClr val="lt1"/>
                </a:solidFill>
                <a:latin typeface="Nunito"/>
                <a:ea typeface="Nunito"/>
                <a:cs typeface="Nunito"/>
                <a:sym typeface="Nunito"/>
              </a:rPr>
              <a:t>No adverts for integrity</a:t>
            </a:r>
            <a:endParaRPr sz="2000">
              <a:solidFill>
                <a:schemeClr val="lt1"/>
              </a:solidFill>
              <a:latin typeface="Nunito"/>
              <a:ea typeface="Nunito"/>
              <a:cs typeface="Nunito"/>
              <a:sym typeface="Nunito"/>
            </a:endParaRPr>
          </a:p>
        </p:txBody>
      </p:sp>
      <p:pic>
        <p:nvPicPr>
          <p:cNvPr id="200" name="Google Shape;200;p20"/>
          <p:cNvPicPr preferRelativeResize="0"/>
          <p:nvPr/>
        </p:nvPicPr>
        <p:blipFill>
          <a:blip r:embed="rId3">
            <a:alphaModFix/>
          </a:blip>
          <a:stretch>
            <a:fillRect/>
          </a:stretch>
        </p:blipFill>
        <p:spPr>
          <a:xfrm>
            <a:off x="5785427" y="205600"/>
            <a:ext cx="3152526" cy="4729948"/>
          </a:xfrm>
          <a:prstGeom prst="rect">
            <a:avLst/>
          </a:prstGeom>
          <a:noFill/>
          <a:ln>
            <a:noFill/>
          </a:ln>
        </p:spPr>
      </p:pic>
      <p:sp>
        <p:nvSpPr>
          <p:cNvPr id="201" name="Google Shape;201;p20"/>
          <p:cNvSpPr txBox="1"/>
          <p:nvPr/>
        </p:nvSpPr>
        <p:spPr>
          <a:xfrm>
            <a:off x="6076063" y="4609000"/>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rgbClr val="434343"/>
                </a:solidFill>
              </a:rPr>
              <a:t>Photo by</a:t>
            </a:r>
            <a:r>
              <a:rPr b="1" lang="en-GB" sz="1100">
                <a:solidFill>
                  <a:srgbClr val="434343"/>
                </a:solidFill>
                <a:uFill>
                  <a:noFill/>
                </a:uFill>
                <a:hlinkClick r:id="rId4">
                  <a:extLst>
                    <a:ext uri="{A12FA001-AC4F-418D-AE19-62706E023703}">
                      <ahyp:hlinkClr val="tx"/>
                    </a:ext>
                  </a:extLst>
                </a:hlinkClick>
              </a:rPr>
              <a:t> </a:t>
            </a:r>
            <a:r>
              <a:rPr b="1" lang="en-GB" sz="1100" u="sng">
                <a:solidFill>
                  <a:srgbClr val="434343"/>
                </a:solidFill>
                <a:hlinkClick r:id="rId5">
                  <a:extLst>
                    <a:ext uri="{A12FA001-AC4F-418D-AE19-62706E023703}">
                      <ahyp:hlinkClr val="tx"/>
                    </a:ext>
                  </a:extLst>
                </a:hlinkClick>
              </a:rPr>
              <a:t>Pat Whelen</a:t>
            </a:r>
            <a:r>
              <a:rPr b="1" lang="en-GB" sz="1100">
                <a:solidFill>
                  <a:srgbClr val="434343"/>
                </a:solidFill>
              </a:rPr>
              <a:t> on</a:t>
            </a:r>
            <a:r>
              <a:rPr b="1" lang="en-GB" sz="1100">
                <a:solidFill>
                  <a:srgbClr val="434343"/>
                </a:solidFill>
                <a:uFill>
                  <a:noFill/>
                </a:uFill>
                <a:hlinkClick r:id="rId6">
                  <a:extLst>
                    <a:ext uri="{A12FA001-AC4F-418D-AE19-62706E023703}">
                      <ahyp:hlinkClr val="tx"/>
                    </a:ext>
                  </a:extLst>
                </a:hlinkClick>
              </a:rPr>
              <a:t> </a:t>
            </a:r>
            <a:r>
              <a:rPr b="1" lang="en-GB" sz="1100" u="sng">
                <a:solidFill>
                  <a:srgbClr val="434343"/>
                </a:solidFill>
                <a:hlinkClick r:id="rId7">
                  <a:extLst>
                    <a:ext uri="{A12FA001-AC4F-418D-AE19-62706E023703}">
                      <ahyp:hlinkClr val="tx"/>
                    </a:ext>
                  </a:extLst>
                </a:hlinkClick>
              </a:rPr>
              <a:t>Unsplash</a:t>
            </a:r>
            <a:endParaRPr b="1">
              <a:solidFill>
                <a:srgbClr val="43434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1"/>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b="1" lang="en-GB"/>
              <a:t>Thank You!</a:t>
            </a:r>
            <a:endParaRPr b="1"/>
          </a:p>
          <a:p>
            <a:pPr indent="0" lvl="0" marL="0" rtl="0" algn="l">
              <a:spcBef>
                <a:spcPts val="0"/>
              </a:spcBef>
              <a:spcAft>
                <a:spcPts val="0"/>
              </a:spcAft>
              <a:buNone/>
            </a:pPr>
            <a:r>
              <a:t/>
            </a:r>
            <a:endParaRPr b="1" sz="2133"/>
          </a:p>
          <a:p>
            <a:pPr indent="0" lvl="0" marL="0" rtl="0" algn="ctr">
              <a:spcBef>
                <a:spcPts val="0"/>
              </a:spcBef>
              <a:spcAft>
                <a:spcPts val="0"/>
              </a:spcAft>
              <a:buNone/>
            </a:pPr>
            <a:r>
              <a:rPr b="1" lang="en-GB" sz="3600"/>
              <a:t>Any Questions?</a:t>
            </a:r>
            <a:endParaRPr b="1" sz="3600"/>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